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"/>
  </p:sldMasterIdLst>
  <p:notesMasterIdLst>
    <p:notesMasterId r:id="rId4"/>
  </p:notesMasterIdLst>
  <p:handoutMasterIdLst>
    <p:handoutMasterId r:id="rId5"/>
  </p:handoutMasterIdLst>
  <p:sldIdLst>
    <p:sldId id="1330" r:id="rId2"/>
    <p:sldId id="1329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D59B"/>
    <a:srgbClr val="347FB0"/>
    <a:srgbClr val="009051"/>
    <a:srgbClr val="9E0665"/>
    <a:srgbClr val="FDF5E2"/>
    <a:srgbClr val="F9CFA8"/>
    <a:srgbClr val="E2B38F"/>
    <a:srgbClr val="A67C6D"/>
    <a:srgbClr val="FFF5E3"/>
    <a:srgbClr val="48D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71"/>
    <p:restoredTop sz="93103"/>
  </p:normalViewPr>
  <p:slideViewPr>
    <p:cSldViewPr snapToGrid="0" snapToObjects="1">
      <p:cViewPr varScale="1">
        <p:scale>
          <a:sx n="193" d="100"/>
          <a:sy n="193" d="100"/>
        </p:scale>
        <p:origin x="128" y="3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355646-A25A-4249-B172-4D1949A48AEC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0D3AE9-140C-6047-92FC-D021ED663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7631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1F61A0-5486-4E47-8312-C7E877077D0E}" type="datetimeFigureOut">
              <a:rPr lang="en-US" smtClean="0"/>
              <a:pPr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9E23C-DD53-9841-B8DE-03FA1723C95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072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E23C-DD53-9841-B8DE-03FA1723C95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99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19E23C-DD53-9841-B8DE-03FA1723C95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7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ptback-01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6192" cy="68671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9" y="1435315"/>
            <a:ext cx="5776975" cy="2148634"/>
          </a:xfrm>
        </p:spPr>
        <p:txBody>
          <a:bodyPr anchor="t">
            <a:normAutofit/>
          </a:bodyPr>
          <a:lstStyle>
            <a:lvl1pPr algn="l">
              <a:lnSpc>
                <a:spcPts val="4800"/>
              </a:lnSpc>
              <a:defRPr sz="4500" b="1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705733"/>
            <a:ext cx="4681000" cy="1791975"/>
          </a:xfrm>
        </p:spPr>
        <p:txBody>
          <a:bodyPr>
            <a:normAutofit/>
          </a:bodyPr>
          <a:lstStyle>
            <a:lvl1pPr marL="0" indent="0" algn="l">
              <a:lnSpc>
                <a:spcPts val="2700"/>
              </a:lnSpc>
              <a:buNone/>
              <a:defRPr sz="23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57300"/>
            <a:ext cx="8229600" cy="4761749"/>
          </a:xfrm>
        </p:spPr>
        <p:txBody>
          <a:bodyPr/>
          <a:lstStyle>
            <a:lvl1pPr>
              <a:lnSpc>
                <a:spcPts val="2300"/>
              </a:lnSpc>
              <a:defRPr/>
            </a:lvl1pPr>
            <a:lvl4pPr>
              <a:defRPr>
                <a:latin typeface="Arial"/>
                <a:cs typeface="Arial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3200"/>
            <a:ext cx="8229600" cy="8580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600"/>
            <a:ext cx="8229600" cy="4881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pptback-02.jp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572" y="6721475"/>
            <a:ext cx="9153144" cy="146450"/>
          </a:xfrm>
          <a:prstGeom prst="rect">
            <a:avLst/>
          </a:prstGeom>
        </p:spPr>
      </p:pic>
      <p:pic>
        <p:nvPicPr>
          <p:cNvPr id="8" name="Picture 7"/>
          <p:cNvPicPr/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283"/>
          <a:stretch/>
        </p:blipFill>
        <p:spPr bwMode="auto">
          <a:xfrm>
            <a:off x="38100" y="5852160"/>
            <a:ext cx="1447800" cy="831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4DCA43-94E7-B547-8612-1C7FCFD6E49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45973" y="6464300"/>
            <a:ext cx="558800" cy="190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chemeClr val="accent1"/>
          </a:solidFill>
          <a:latin typeface="Abadi MT Condensed Extra Bold" charset="0"/>
          <a:ea typeface="Abadi MT Condensed Extra Bold" charset="0"/>
          <a:cs typeface="Abadi MT Condensed Extra Bold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70000"/>
        <a:buFont typeface="Lucida Grande"/>
        <a:buChar char="▶"/>
        <a:defRPr sz="1800" kern="1200">
          <a:solidFill>
            <a:srgbClr val="333333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rgbClr val="333333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333333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tiff"/><Relationship Id="rId4" Type="http://schemas.openxmlformats.org/officeDocument/2006/relationships/image" Target="../media/image6.tiff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GitHub ya es propiedad de Microsoft | Negocio | ComputerWorld">
            <a:extLst>
              <a:ext uri="{FF2B5EF4-FFF2-40B4-BE49-F238E27FC236}">
                <a16:creationId xmlns:a16="http://schemas.microsoft.com/office/drawing/2014/main" id="{A0244872-1A46-114F-8B1C-B6CE73FAB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5159" y="5962631"/>
            <a:ext cx="1246077" cy="69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C33DA34-966C-1A46-A7B0-74BFEA9463F7}"/>
              </a:ext>
            </a:extLst>
          </p:cNvPr>
          <p:cNvSpPr txBox="1"/>
          <p:nvPr/>
        </p:nvSpPr>
        <p:spPr>
          <a:xfrm>
            <a:off x="780874" y="502195"/>
            <a:ext cx="5784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9051"/>
                </a:solidFill>
                <a:latin typeface="+mj-lt"/>
              </a:rPr>
              <a:t>PMIDs</a:t>
            </a:r>
          </a:p>
        </p:txBody>
      </p: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05A7D57-6A24-414A-BCF3-227187297521}"/>
              </a:ext>
            </a:extLst>
          </p:cNvPr>
          <p:cNvCxnSpPr>
            <a:cxnSpLocks/>
          </p:cNvCxnSpPr>
          <p:nvPr/>
        </p:nvCxnSpPr>
        <p:spPr>
          <a:xfrm>
            <a:off x="771393" y="712374"/>
            <a:ext cx="597439" cy="0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A198EE3-6718-434B-ACDD-33A7B2DA8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074" y="121067"/>
            <a:ext cx="1182610" cy="1182610"/>
          </a:xfrm>
          <a:prstGeom prst="rect">
            <a:avLst/>
          </a:prstGeom>
        </p:spPr>
      </p:pic>
      <p:pic>
        <p:nvPicPr>
          <p:cNvPr id="1028" name="Picture 4" descr="What are some good books for creating online marketing funnels? - Quora">
            <a:extLst>
              <a:ext uri="{FF2B5EF4-FFF2-40B4-BE49-F238E27FC236}">
                <a16:creationId xmlns:a16="http://schemas.microsoft.com/office/drawing/2014/main" id="{FA6504A1-E962-B444-A6F2-F3AB9127DB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11" y="1502013"/>
            <a:ext cx="537484" cy="592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ack Of Used Papers Stock Illustration - Download Image Now - iStock">
            <a:extLst>
              <a:ext uri="{FF2B5EF4-FFF2-40B4-BE49-F238E27FC236}">
                <a16:creationId xmlns:a16="http://schemas.microsoft.com/office/drawing/2014/main" id="{B8EC5D48-CFAD-F749-A3C3-85EFC6D0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903" y="16488"/>
            <a:ext cx="797691" cy="13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pers clipart - Clip Art Library">
            <a:extLst>
              <a:ext uri="{FF2B5EF4-FFF2-40B4-BE49-F238E27FC236}">
                <a16:creationId xmlns:a16="http://schemas.microsoft.com/office/drawing/2014/main" id="{37BCF58D-7486-CE46-9104-D336A7616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982" y="2107746"/>
            <a:ext cx="621531" cy="55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945201B-D46C-E743-B559-D2C5F7CE2E59}"/>
              </a:ext>
            </a:extLst>
          </p:cNvPr>
          <p:cNvSpPr txBox="1"/>
          <p:nvPr/>
        </p:nvSpPr>
        <p:spPr>
          <a:xfrm>
            <a:off x="2693206" y="345326"/>
            <a:ext cx="842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009051"/>
                </a:solidFill>
                <a:latin typeface="+mj-lt"/>
              </a:rPr>
              <a:t>Abstracts and PDFs</a:t>
            </a:r>
          </a:p>
        </p:txBody>
      </p:sp>
      <p:cxnSp>
        <p:nvCxnSpPr>
          <p:cNvPr id="36" name="Elbow Connector 75">
            <a:extLst>
              <a:ext uri="{FF2B5EF4-FFF2-40B4-BE49-F238E27FC236}">
                <a16:creationId xmlns:a16="http://schemas.microsoft.com/office/drawing/2014/main" id="{ED1EF76C-7E13-CC4F-9A69-2715755B0CB5}"/>
              </a:ext>
            </a:extLst>
          </p:cNvPr>
          <p:cNvCxnSpPr>
            <a:cxnSpLocks/>
            <a:endCxn id="1030" idx="1"/>
          </p:cNvCxnSpPr>
          <p:nvPr/>
        </p:nvCxnSpPr>
        <p:spPr>
          <a:xfrm>
            <a:off x="2633413" y="712374"/>
            <a:ext cx="962490" cy="0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7451FAE-E5CB-B94D-B419-DA42B6D7B737}"/>
              </a:ext>
            </a:extLst>
          </p:cNvPr>
          <p:cNvSpPr txBox="1"/>
          <p:nvPr/>
        </p:nvSpPr>
        <p:spPr>
          <a:xfrm>
            <a:off x="5999957" y="2284981"/>
            <a:ext cx="1212835" cy="246221"/>
          </a:xfrm>
          <a:prstGeom prst="rect">
            <a:avLst/>
          </a:prstGeom>
          <a:solidFill>
            <a:srgbClr val="0090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STUDIES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23FDDF3-B3B1-1C44-9266-80CAADA29AA0}"/>
              </a:ext>
            </a:extLst>
          </p:cNvPr>
          <p:cNvSpPr txBox="1"/>
          <p:nvPr/>
        </p:nvSpPr>
        <p:spPr>
          <a:xfrm>
            <a:off x="4482073" y="1698610"/>
            <a:ext cx="1881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Inclusion/Exclusion Criteria</a:t>
            </a:r>
          </a:p>
        </p:txBody>
      </p:sp>
      <p:cxnSp>
        <p:nvCxnSpPr>
          <p:cNvPr id="42" name="Elbow Connector 75">
            <a:extLst>
              <a:ext uri="{FF2B5EF4-FFF2-40B4-BE49-F238E27FC236}">
                <a16:creationId xmlns:a16="http://schemas.microsoft.com/office/drawing/2014/main" id="{709457E6-CE7B-0342-8795-652DBFE99F76}"/>
              </a:ext>
            </a:extLst>
          </p:cNvPr>
          <p:cNvCxnSpPr>
            <a:cxnSpLocks/>
          </p:cNvCxnSpPr>
          <p:nvPr/>
        </p:nvCxnSpPr>
        <p:spPr>
          <a:xfrm>
            <a:off x="3994749" y="1435155"/>
            <a:ext cx="0" cy="624767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Elbow Connector 75">
            <a:extLst>
              <a:ext uri="{FF2B5EF4-FFF2-40B4-BE49-F238E27FC236}">
                <a16:creationId xmlns:a16="http://schemas.microsoft.com/office/drawing/2014/main" id="{A67B771B-2631-6B48-A042-7C030910B279}"/>
              </a:ext>
            </a:extLst>
          </p:cNvPr>
          <p:cNvCxnSpPr>
            <a:cxnSpLocks/>
          </p:cNvCxnSpPr>
          <p:nvPr/>
        </p:nvCxnSpPr>
        <p:spPr>
          <a:xfrm>
            <a:off x="3994747" y="2737693"/>
            <a:ext cx="0" cy="725852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6" name="Picture 12" descr="Excavator Clip Art Images Free For Commercial Use | Construction  invitations, Construction theme party, Construction birthday parties">
            <a:extLst>
              <a:ext uri="{FF2B5EF4-FFF2-40B4-BE49-F238E27FC236}">
                <a16:creationId xmlns:a16="http://schemas.microsoft.com/office/drawing/2014/main" id="{2A6C8D60-DE39-C242-8974-D0396581F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206" y="2768783"/>
            <a:ext cx="580695" cy="5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E3AE5CE6-4F67-B34B-93DE-43B0AC9AC977}"/>
              </a:ext>
            </a:extLst>
          </p:cNvPr>
          <p:cNvSpPr txBox="1"/>
          <p:nvPr/>
        </p:nvSpPr>
        <p:spPr>
          <a:xfrm>
            <a:off x="5999957" y="3839756"/>
            <a:ext cx="1212835" cy="246221"/>
          </a:xfrm>
          <a:prstGeom prst="rect">
            <a:avLst/>
          </a:prstGeom>
          <a:solidFill>
            <a:srgbClr val="347FB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ASSOCIATIONS</a:t>
            </a:r>
          </a:p>
        </p:txBody>
      </p:sp>
      <p:pic>
        <p:nvPicPr>
          <p:cNvPr id="1038" name="Picture 14" descr="Transancestral GWAS of alcohol dependence reveals common genetic  underpinnings with psychiatric disorders | Nature Neuroscience">
            <a:extLst>
              <a:ext uri="{FF2B5EF4-FFF2-40B4-BE49-F238E27FC236}">
                <a16:creationId xmlns:a16="http://schemas.microsoft.com/office/drawing/2014/main" id="{E53867B1-9C19-DC4A-BB29-7FE083ADC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6" y="3466788"/>
            <a:ext cx="1956982" cy="76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634DAC-55C7-D64C-B1EC-7E8AA31DCB6A}"/>
              </a:ext>
            </a:extLst>
          </p:cNvPr>
          <p:cNvSpPr txBox="1"/>
          <p:nvPr/>
        </p:nvSpPr>
        <p:spPr>
          <a:xfrm>
            <a:off x="4482072" y="2921524"/>
            <a:ext cx="18810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Data Extraction</a:t>
            </a:r>
          </a:p>
        </p:txBody>
      </p:sp>
      <p:cxnSp>
        <p:nvCxnSpPr>
          <p:cNvPr id="72" name="Elbow Connector 61">
            <a:extLst>
              <a:ext uri="{FF2B5EF4-FFF2-40B4-BE49-F238E27FC236}">
                <a16:creationId xmlns:a16="http://schemas.microsoft.com/office/drawing/2014/main" id="{BDA55574-A09C-014F-A78F-3D85D5846312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3994747" y="4293715"/>
            <a:ext cx="0" cy="672277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C7A1F7D1-A9CE-F24E-8F33-E18AB5EDEE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1708" y="4965992"/>
            <a:ext cx="1246077" cy="1031475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510A4BCD-0DDE-3548-B48C-A594CA4A4DCF}"/>
              </a:ext>
            </a:extLst>
          </p:cNvPr>
          <p:cNvSpPr txBox="1"/>
          <p:nvPr/>
        </p:nvSpPr>
        <p:spPr>
          <a:xfrm>
            <a:off x="5999957" y="5379436"/>
            <a:ext cx="1212835" cy="24622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GENES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A7FB65-3DB6-2843-82F3-41101E801BAF}"/>
              </a:ext>
            </a:extLst>
          </p:cNvPr>
          <p:cNvSpPr txBox="1"/>
          <p:nvPr/>
        </p:nvSpPr>
        <p:spPr>
          <a:xfrm>
            <a:off x="4482071" y="4352854"/>
            <a:ext cx="18810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Harmonization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and</a:t>
            </a:r>
            <a:br>
              <a:rPr lang="en-US" sz="1000" b="1" dirty="0">
                <a:solidFill>
                  <a:schemeClr val="accent4"/>
                </a:solidFill>
                <a:latin typeface="+mj-lt"/>
              </a:rPr>
            </a:br>
            <a:r>
              <a:rPr lang="en-US" sz="1000" b="1" dirty="0">
                <a:solidFill>
                  <a:schemeClr val="accent4"/>
                </a:solidFill>
                <a:latin typeface="+mj-lt"/>
              </a:rPr>
              <a:t>Annotation</a:t>
            </a:r>
          </a:p>
        </p:txBody>
      </p:sp>
      <p:pic>
        <p:nvPicPr>
          <p:cNvPr id="1040" name="Picture 16" descr="Getting started with gwasrapidd • gwasrapidd">
            <a:extLst>
              <a:ext uri="{FF2B5EF4-FFF2-40B4-BE49-F238E27FC236}">
                <a16:creationId xmlns:a16="http://schemas.microsoft.com/office/drawing/2014/main" id="{12AFA801-5248-6E4F-B61C-A6D1AC787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79"/>
          <a:stretch/>
        </p:blipFill>
        <p:spPr bwMode="auto">
          <a:xfrm>
            <a:off x="72506" y="312798"/>
            <a:ext cx="672344" cy="799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AUSALdb Index">
            <a:extLst>
              <a:ext uri="{FF2B5EF4-FFF2-40B4-BE49-F238E27FC236}">
                <a16:creationId xmlns:a16="http://schemas.microsoft.com/office/drawing/2014/main" id="{446AEFFA-EF0D-A44D-9EC1-032B0BFA5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11" y="4271090"/>
            <a:ext cx="717528" cy="71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16AEFF9-EB78-6242-8D05-D375F39AAA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4503" y="3688829"/>
            <a:ext cx="2188703" cy="2084342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046" name="Picture 22" descr="Free Judge Cliparts, Download Free Clip Art, Free Clip Art on Clipart  Library">
            <a:extLst>
              <a:ext uri="{FF2B5EF4-FFF2-40B4-BE49-F238E27FC236}">
                <a16:creationId xmlns:a16="http://schemas.microsoft.com/office/drawing/2014/main" id="{2A7234A1-B391-E840-B76A-E1C0187A3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91" y="3589225"/>
            <a:ext cx="974648" cy="10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8A5F4A5C-8B07-7945-B32C-CBBA6310FF73}"/>
              </a:ext>
            </a:extLst>
          </p:cNvPr>
          <p:cNvSpPr txBox="1"/>
          <p:nvPr/>
        </p:nvSpPr>
        <p:spPr>
          <a:xfrm>
            <a:off x="7996213" y="3163096"/>
            <a:ext cx="960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accent4"/>
                </a:solidFill>
                <a:latin typeface="+mj-lt"/>
              </a:rPr>
              <a:t>Tier Assignment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7A04DA-1CB4-2940-82CE-BC8746839DEE}"/>
              </a:ext>
            </a:extLst>
          </p:cNvPr>
          <p:cNvSpPr/>
          <p:nvPr/>
        </p:nvSpPr>
        <p:spPr>
          <a:xfrm>
            <a:off x="6221256" y="6476885"/>
            <a:ext cx="30684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https://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github.com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marcoralab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adsp_gvc_paper</a:t>
            </a:r>
            <a:endParaRPr lang="en-US" sz="1000" dirty="0">
              <a:solidFill>
                <a:schemeClr val="accent5"/>
              </a:solidFill>
              <a:latin typeface="+mj-lt"/>
            </a:endParaRPr>
          </a:p>
        </p:txBody>
      </p: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F0680696-AE4E-EA4F-9F53-80306B4E3394}"/>
              </a:ext>
            </a:extLst>
          </p:cNvPr>
          <p:cNvCxnSpPr>
            <a:cxnSpLocks/>
          </p:cNvCxnSpPr>
          <p:nvPr/>
        </p:nvCxnSpPr>
        <p:spPr>
          <a:xfrm>
            <a:off x="6606374" y="4731000"/>
            <a:ext cx="1855203" cy="1012012"/>
          </a:xfrm>
          <a:prstGeom prst="bentConnector3">
            <a:avLst>
              <a:gd name="adj1" fmla="val 100003"/>
            </a:avLst>
          </a:prstGeom>
          <a:ln w="12700">
            <a:solidFill>
              <a:srgbClr val="F9D59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033784D2-8ED7-754E-B157-3D5F64B08335}"/>
              </a:ext>
            </a:extLst>
          </p:cNvPr>
          <p:cNvSpPr txBox="1"/>
          <p:nvPr/>
        </p:nvSpPr>
        <p:spPr>
          <a:xfrm>
            <a:off x="7855159" y="5769516"/>
            <a:ext cx="1212835" cy="246221"/>
          </a:xfrm>
          <a:prstGeom prst="rect">
            <a:avLst/>
          </a:prstGeom>
          <a:solidFill>
            <a:srgbClr val="F9D59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+mj-lt"/>
              </a:rPr>
              <a:t>PAPER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DF0805-5CE4-0240-8D50-99C4DAF68977}"/>
              </a:ext>
            </a:extLst>
          </p:cNvPr>
          <p:cNvSpPr/>
          <p:nvPr/>
        </p:nvSpPr>
        <p:spPr>
          <a:xfrm>
            <a:off x="0" y="5760025"/>
            <a:ext cx="37715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5"/>
                </a:solidFill>
                <a:latin typeface="+mj-lt"/>
              </a:rPr>
              <a:t>https://</a:t>
            </a:r>
            <a:r>
              <a:rPr lang="en-US" sz="1000" dirty="0" err="1">
                <a:solidFill>
                  <a:schemeClr val="accent5"/>
                </a:solidFill>
                <a:latin typeface="+mj-lt"/>
              </a:rPr>
              <a:t>www.biorxiv.org</a:t>
            </a:r>
            <a:r>
              <a:rPr lang="en-US" sz="1000" dirty="0">
                <a:solidFill>
                  <a:schemeClr val="accent5"/>
                </a:solidFill>
                <a:latin typeface="+mj-lt"/>
              </a:rPr>
              <a:t>/content/10.1101/2020.05.29.115824v1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F9D48F6-739F-DC4D-8795-4426332F2821}"/>
              </a:ext>
            </a:extLst>
          </p:cNvPr>
          <p:cNvCxnSpPr>
            <a:cxnSpLocks/>
          </p:cNvCxnSpPr>
          <p:nvPr/>
        </p:nvCxnSpPr>
        <p:spPr>
          <a:xfrm>
            <a:off x="6606374" y="4131812"/>
            <a:ext cx="1" cy="1198375"/>
          </a:xfrm>
          <a:prstGeom prst="line">
            <a:avLst/>
          </a:prstGeom>
          <a:ln w="12700">
            <a:solidFill>
              <a:srgbClr val="F9D59B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48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0EEA1E-824B-C441-8AE5-6545A91E370F}"/>
              </a:ext>
            </a:extLst>
          </p:cNvPr>
          <p:cNvSpPr/>
          <p:nvPr/>
        </p:nvSpPr>
        <p:spPr>
          <a:xfrm>
            <a:off x="2862571" y="1759761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Single</a:t>
            </a:r>
            <a:br>
              <a:rPr lang="en-US" sz="1000" dirty="0">
                <a:latin typeface="+mj-lt"/>
              </a:rPr>
            </a:br>
            <a:r>
              <a:rPr lang="en-US" sz="1000" dirty="0">
                <a:latin typeface="+mj-lt"/>
              </a:rPr>
              <a:t>variant test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CAFE06B-89C9-E340-9185-46CE74FE6387}"/>
              </a:ext>
            </a:extLst>
          </p:cNvPr>
          <p:cNvSpPr/>
          <p:nvPr/>
        </p:nvSpPr>
        <p:spPr>
          <a:xfrm>
            <a:off x="5200793" y="1759761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Aggregate variant test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03DB8DB-5239-B249-A71F-92A204DF2423}"/>
              </a:ext>
            </a:extLst>
          </p:cNvPr>
          <p:cNvCxnSpPr>
            <a:cxnSpLocks/>
            <a:stCxn id="21" idx="2"/>
            <a:endCxn id="28" idx="0"/>
          </p:cNvCxnSpPr>
          <p:nvPr/>
        </p:nvCxnSpPr>
        <p:spPr>
          <a:xfrm rot="16200000" flipH="1">
            <a:off x="6155057" y="1898743"/>
            <a:ext cx="334638" cy="1170509"/>
          </a:xfrm>
          <a:prstGeom prst="bentConnector3">
            <a:avLst>
              <a:gd name="adj1" fmla="val 50000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90AC93-182E-764B-A7F6-4750D58E1573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5400000">
            <a:off x="4988326" y="1900353"/>
            <a:ext cx="332470" cy="1165122"/>
          </a:xfrm>
          <a:prstGeom prst="bentConnector3">
            <a:avLst>
              <a:gd name="adj1" fmla="val 50000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9E5FFA9D-FA88-AC4C-8909-F68072C87313}"/>
              </a:ext>
            </a:extLst>
          </p:cNvPr>
          <p:cNvSpPr/>
          <p:nvPr/>
        </p:nvSpPr>
        <p:spPr>
          <a:xfrm>
            <a:off x="4035671" y="2649149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Region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188DEDD-8493-2C49-A93C-BEBBF0A512DB}"/>
              </a:ext>
            </a:extLst>
          </p:cNvPr>
          <p:cNvSpPr/>
          <p:nvPr/>
        </p:nvSpPr>
        <p:spPr>
          <a:xfrm>
            <a:off x="6371302" y="2651317"/>
            <a:ext cx="1072657" cy="5569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Other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1CCA61FC-A357-2D43-823A-C20F9D3440D3}"/>
              </a:ext>
            </a:extLst>
          </p:cNvPr>
          <p:cNvSpPr/>
          <p:nvPr/>
        </p:nvSpPr>
        <p:spPr>
          <a:xfrm>
            <a:off x="3723791" y="3485482"/>
            <a:ext cx="1692425" cy="556918"/>
          </a:xfrm>
          <a:prstGeom prst="roundRect">
            <a:avLst/>
          </a:prstGeom>
          <a:solidFill>
            <a:srgbClr val="00B050"/>
          </a:solidFill>
          <a:ln>
            <a:solidFill>
              <a:srgbClr val="00905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+mj-lt"/>
              </a:rPr>
              <a:t>Statistical Association Tiers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9968CA8D-F341-594B-980F-F46E98B6FFB5}"/>
              </a:ext>
            </a:extLst>
          </p:cNvPr>
          <p:cNvCxnSpPr>
            <a:cxnSpLocks/>
            <a:stCxn id="20" idx="2"/>
            <a:endCxn id="35" idx="1"/>
          </p:cNvCxnSpPr>
          <p:nvPr/>
        </p:nvCxnSpPr>
        <p:spPr>
          <a:xfrm rot="16200000" flipH="1">
            <a:off x="2837714" y="2877864"/>
            <a:ext cx="1447262" cy="324891"/>
          </a:xfrm>
          <a:prstGeom prst="bentConnector2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3F0E6735-CB14-8C47-B8AE-0E6C9996F73E}"/>
              </a:ext>
            </a:extLst>
          </p:cNvPr>
          <p:cNvCxnSpPr>
            <a:cxnSpLocks/>
            <a:stCxn id="27" idx="2"/>
            <a:endCxn id="35" idx="0"/>
          </p:cNvCxnSpPr>
          <p:nvPr/>
        </p:nvCxnSpPr>
        <p:spPr>
          <a:xfrm flipH="1">
            <a:off x="4570004" y="3206067"/>
            <a:ext cx="1996" cy="279415"/>
          </a:xfrm>
          <a:prstGeom prst="straightConnector1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ABE11681-5AC8-BF47-8023-A6AC16308A94}"/>
              </a:ext>
            </a:extLst>
          </p:cNvPr>
          <p:cNvCxnSpPr>
            <a:cxnSpLocks/>
            <a:stCxn id="28" idx="2"/>
            <a:endCxn id="35" idx="3"/>
          </p:cNvCxnSpPr>
          <p:nvPr/>
        </p:nvCxnSpPr>
        <p:spPr>
          <a:xfrm rot="5400000">
            <a:off x="5884071" y="2740381"/>
            <a:ext cx="555706" cy="1491415"/>
          </a:xfrm>
          <a:prstGeom prst="bentConnector2">
            <a:avLst/>
          </a:prstGeom>
          <a:ln w="12700">
            <a:solidFill>
              <a:srgbClr val="00905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8F768D0C-BE72-474D-BB8C-2D21391A000D}"/>
              </a:ext>
            </a:extLst>
          </p:cNvPr>
          <p:cNvSpPr/>
          <p:nvPr/>
        </p:nvSpPr>
        <p:spPr>
          <a:xfrm>
            <a:off x="3723793" y="4321815"/>
            <a:ext cx="1694418" cy="55691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latin typeface="+mj-lt"/>
              </a:rPr>
              <a:t>Assoc-to-Gene Mapping</a:t>
            </a:r>
            <a:br>
              <a:rPr lang="en-US" sz="1000" dirty="0">
                <a:latin typeface="+mj-lt"/>
              </a:rPr>
            </a:br>
            <a:r>
              <a:rPr lang="en-US" sz="1000" dirty="0">
                <a:latin typeface="+mj-lt"/>
              </a:rPr>
              <a:t>Tiers</a:t>
            </a:r>
          </a:p>
        </p:txBody>
      </p: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0724DE64-9CDC-304C-90BB-94A6F815D075}"/>
              </a:ext>
            </a:extLst>
          </p:cNvPr>
          <p:cNvCxnSpPr>
            <a:cxnSpLocks/>
            <a:stCxn id="35" idx="2"/>
            <a:endCxn id="61" idx="0"/>
          </p:cNvCxnSpPr>
          <p:nvPr/>
        </p:nvCxnSpPr>
        <p:spPr>
          <a:xfrm>
            <a:off x="4570004" y="4042400"/>
            <a:ext cx="998" cy="279415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Elbow Connector 61">
            <a:extLst>
              <a:ext uri="{FF2B5EF4-FFF2-40B4-BE49-F238E27FC236}">
                <a16:creationId xmlns:a16="http://schemas.microsoft.com/office/drawing/2014/main" id="{2CB42730-FB6F-0F40-8CB6-9399D2513725}"/>
              </a:ext>
            </a:extLst>
          </p:cNvPr>
          <p:cNvCxnSpPr>
            <a:cxnSpLocks/>
            <a:stCxn id="61" idx="2"/>
            <a:endCxn id="91" idx="0"/>
          </p:cNvCxnSpPr>
          <p:nvPr/>
        </p:nvCxnSpPr>
        <p:spPr>
          <a:xfrm flipH="1">
            <a:off x="4570003" y="4878733"/>
            <a:ext cx="999" cy="279415"/>
          </a:xfrm>
          <a:prstGeom prst="straightConnector1">
            <a:avLst/>
          </a:prstGeom>
          <a:ln w="12700">
            <a:solidFill>
              <a:srgbClr val="9F0565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D7025125-7D15-334F-BCF2-2DA2EDB5E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309" y="687683"/>
            <a:ext cx="763179" cy="763179"/>
          </a:xfrm>
          <a:prstGeom prst="rect">
            <a:avLst/>
          </a:prstGeom>
        </p:spPr>
      </p:pic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A05A7D57-6A24-414A-BCF3-227187297521}"/>
              </a:ext>
            </a:extLst>
          </p:cNvPr>
          <p:cNvCxnSpPr>
            <a:cxnSpLocks/>
            <a:stCxn id="75" idx="2"/>
            <a:endCxn id="20" idx="0"/>
          </p:cNvCxnSpPr>
          <p:nvPr/>
        </p:nvCxnSpPr>
        <p:spPr>
          <a:xfrm>
            <a:off x="3398899" y="1450862"/>
            <a:ext cx="1" cy="308899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69A44C13-794A-044A-983E-41EDF798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5531" y="687682"/>
            <a:ext cx="763179" cy="763179"/>
          </a:xfrm>
          <a:prstGeom prst="rect">
            <a:avLst/>
          </a:prstGeom>
        </p:spPr>
      </p:pic>
      <p:cxnSp>
        <p:nvCxnSpPr>
          <p:cNvPr id="81" name="Elbow Connector 75">
            <a:extLst>
              <a:ext uri="{FF2B5EF4-FFF2-40B4-BE49-F238E27FC236}">
                <a16:creationId xmlns:a16="http://schemas.microsoft.com/office/drawing/2014/main" id="{7EB95D15-2B40-F740-8EEB-FEA45EB796BE}"/>
              </a:ext>
            </a:extLst>
          </p:cNvPr>
          <p:cNvCxnSpPr>
            <a:cxnSpLocks/>
            <a:stCxn id="80" idx="2"/>
            <a:endCxn id="21" idx="0"/>
          </p:cNvCxnSpPr>
          <p:nvPr/>
        </p:nvCxnSpPr>
        <p:spPr>
          <a:xfrm>
            <a:off x="5737121" y="1450861"/>
            <a:ext cx="1" cy="308900"/>
          </a:xfrm>
          <a:prstGeom prst="straightConnector1">
            <a:avLst/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Elbow Connector 83">
            <a:extLst>
              <a:ext uri="{FF2B5EF4-FFF2-40B4-BE49-F238E27FC236}">
                <a16:creationId xmlns:a16="http://schemas.microsoft.com/office/drawing/2014/main" id="{D3520C8D-93D6-AF41-B76B-861C376B1C05}"/>
              </a:ext>
            </a:extLst>
          </p:cNvPr>
          <p:cNvCxnSpPr>
            <a:cxnSpLocks/>
            <a:stCxn id="75" idx="3"/>
            <a:endCxn id="21" idx="1"/>
          </p:cNvCxnSpPr>
          <p:nvPr/>
        </p:nvCxnSpPr>
        <p:spPr>
          <a:xfrm>
            <a:off x="3780488" y="1069273"/>
            <a:ext cx="1420305" cy="968947"/>
          </a:xfrm>
          <a:prstGeom prst="bentConnector3">
            <a:avLst>
              <a:gd name="adj1" fmla="val 55343"/>
            </a:avLst>
          </a:prstGeom>
          <a:ln w="12700">
            <a:solidFill>
              <a:srgbClr val="007FB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3A8B5B77-850D-4543-8D7A-B6C6FD205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964" y="5158148"/>
            <a:ext cx="1246077" cy="103147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9AB5197F-3920-C64A-A1E5-749FA2E0D9B0}"/>
              </a:ext>
            </a:extLst>
          </p:cNvPr>
          <p:cNvSpPr txBox="1"/>
          <p:nvPr/>
        </p:nvSpPr>
        <p:spPr>
          <a:xfrm>
            <a:off x="3570572" y="6189623"/>
            <a:ext cx="19988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9E0665"/>
                </a:solidFill>
                <a:latin typeface="+mj-lt"/>
              </a:rPr>
              <a:t>Candidate risk gene(s)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1AF08652-8ACD-DD46-83C8-2FD871E7F712}"/>
              </a:ext>
            </a:extLst>
          </p:cNvPr>
          <p:cNvSpPr txBox="1"/>
          <p:nvPr/>
        </p:nvSpPr>
        <p:spPr>
          <a:xfrm>
            <a:off x="2998187" y="345078"/>
            <a:ext cx="3143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347FB0"/>
                </a:solidFill>
                <a:latin typeface="+mj-lt"/>
              </a:rPr>
              <a:t>Risk-associated variant(s)</a:t>
            </a:r>
          </a:p>
        </p:txBody>
      </p:sp>
    </p:spTree>
    <p:extLst>
      <p:ext uri="{BB962C8B-B14F-4D97-AF65-F5344CB8AC3E}">
        <p14:creationId xmlns:p14="http://schemas.microsoft.com/office/powerpoint/2010/main" val="2249707343"/>
      </p:ext>
    </p:extLst>
  </p:cSld>
  <p:clrMapOvr>
    <a:masterClrMapping/>
  </p:clrMapOvr>
</p:sld>
</file>

<file path=ppt/theme/theme1.xml><?xml version="1.0" encoding="utf-8"?>
<a:theme xmlns:a="http://schemas.openxmlformats.org/drawingml/2006/main" name="MountSinai">
  <a:themeElements>
    <a:clrScheme name="Mt Sinai">
      <a:dk1>
        <a:srgbClr val="000000"/>
      </a:dk1>
      <a:lt1>
        <a:srgbClr val="FFFFFF"/>
      </a:lt1>
      <a:dk2>
        <a:srgbClr val="221F72"/>
      </a:dk2>
      <a:lt2>
        <a:srgbClr val="FFFFFF"/>
      </a:lt2>
      <a:accent1>
        <a:srgbClr val="00AEEF"/>
      </a:accent1>
      <a:accent2>
        <a:srgbClr val="D80B8C"/>
      </a:accent2>
      <a:accent3>
        <a:srgbClr val="221F72"/>
      </a:accent3>
      <a:accent4>
        <a:srgbClr val="B2B3B2"/>
      </a:accent4>
      <a:accent5>
        <a:srgbClr val="DDDEDD"/>
      </a:accent5>
      <a:accent6>
        <a:srgbClr val="00B9F2"/>
      </a:accent6>
      <a:hlink>
        <a:srgbClr val="767776"/>
      </a:hlink>
      <a:folHlink>
        <a:srgbClr val="777877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MountSinai.thmx</Template>
  <TotalTime>30477</TotalTime>
  <Words>74</Words>
  <Application>Microsoft Macintosh PowerPoint</Application>
  <PresentationFormat>On-screen Show (4:3)</PresentationFormat>
  <Paragraphs>22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Abadi MT Condensed Extra Bold</vt:lpstr>
      <vt:lpstr>Arial</vt:lpstr>
      <vt:lpstr>Calibri</vt:lpstr>
      <vt:lpstr>Lucida Grande</vt:lpstr>
      <vt:lpstr>MountSinai</vt:lpstr>
      <vt:lpstr>PowerPoint Presentation</vt:lpstr>
      <vt:lpstr>PowerPoint Presentation</vt:lpstr>
    </vt:vector>
  </TitlesOfParts>
  <Company>Infinia Group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Times New Roman Bold 45/48 points</dc:title>
  <dc:creator>Ilgin Sezer</dc:creator>
  <cp:lastModifiedBy>Marcora, Edoardo</cp:lastModifiedBy>
  <cp:revision>1129</cp:revision>
  <cp:lastPrinted>2017-06-16T00:50:52Z</cp:lastPrinted>
  <dcterms:created xsi:type="dcterms:W3CDTF">2012-12-06T21:23:44Z</dcterms:created>
  <dcterms:modified xsi:type="dcterms:W3CDTF">2020-09-22T21:55:47Z</dcterms:modified>
</cp:coreProperties>
</file>